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3" r:id="rId5"/>
    <p:sldId id="269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12"/>
    <p:restoredTop sz="70419" autoAdjust="0"/>
  </p:normalViewPr>
  <p:slideViewPr>
    <p:cSldViewPr snapToGrid="0">
      <p:cViewPr varScale="1">
        <p:scale>
          <a:sx n="62" d="100"/>
          <a:sy n="62" d="100"/>
        </p:scale>
        <p:origin x="14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1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ADD99-4B6F-48B3-9282-AB16AF47B768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102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1103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104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1105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226E8-9A4B-4169-82E7-3E7E68D4A92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9113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1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　皆さんは、食事の時どんな姿勢で食べていますか。今日は、正しい姿勢について考えてみましょう。</a:t>
            </a:r>
          </a:p>
        </p:txBody>
      </p:sp>
      <p:sp>
        <p:nvSpPr>
          <p:cNvPr id="111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4EF15-EF5A-4011-B291-50C9773A2F2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310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88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このような感じです。よい姿勢で食べると、食べている姿もきれいですし、胃や腸も、窮屈になることなく食べられるので、消化にもよいです。</a:t>
            </a:r>
            <a:endParaRPr kumimoji="1" lang="en-US" altLang="ja-JP" dirty="0"/>
          </a:p>
          <a:p>
            <a:r>
              <a:rPr kumimoji="1" lang="ja-JP" altLang="en-US" dirty="0"/>
              <a:t>姿勢をよくするための４つのポイントをおさえて、よい姿勢で食べるようにしましょう。</a:t>
            </a:r>
          </a:p>
        </p:txBody>
      </p:sp>
      <p:sp>
        <p:nvSpPr>
          <p:cNvPr id="1189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4EF15-EF5A-4011-B291-50C9773A2F2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0502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2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まず、食べる姿勢はどうでしょう。</a:t>
            </a:r>
            <a:endParaRPr kumimoji="1" lang="en-US" altLang="ja-JP" dirty="0"/>
          </a:p>
          <a:p>
            <a:r>
              <a:rPr kumimoji="1" lang="ja-JP" altLang="en-US" dirty="0"/>
              <a:t>背中は、まっすぐ、背筋ぴんと伸びていますか？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かかとは、きちんと床についていますか？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12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4EF15-EF5A-4011-B291-50C9773A2F2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75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32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ひじをついて食べている人はいませんか？</a:t>
            </a:r>
            <a:endParaRPr kumimoji="1" lang="en-US" altLang="ja-JP" dirty="0"/>
          </a:p>
          <a:p>
            <a:r>
              <a:rPr kumimoji="1" lang="ja-JP" altLang="en-US" dirty="0"/>
              <a:t>ひじをついて食べると、背中が曲がって、胃や腸が窮屈になるので、消化によくありません。</a:t>
            </a:r>
          </a:p>
          <a:p>
            <a:endParaRPr kumimoji="1" lang="en-US" altLang="ja-JP" dirty="0"/>
          </a:p>
        </p:txBody>
      </p:sp>
      <p:sp>
        <p:nvSpPr>
          <p:cNvPr id="1133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4EF15-EF5A-4011-B291-50C9773A2F2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743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0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こんな姿勢になっていませんか？</a:t>
            </a:r>
            <a:endParaRPr kumimoji="1" lang="en-US" altLang="ja-JP" dirty="0"/>
          </a:p>
          <a:p>
            <a:r>
              <a:rPr kumimoji="1" lang="ja-JP" altLang="en-US" dirty="0"/>
              <a:t>ひじをついて食べていたり、椅子を後ろに反って、体が横になっていたり。。。。背中が丸まって、猫背になっていたり。</a:t>
            </a:r>
            <a:endParaRPr kumimoji="1" lang="en-US" altLang="ja-JP" dirty="0"/>
          </a:p>
          <a:p>
            <a:r>
              <a:rPr kumimoji="1" lang="ja-JP" altLang="en-US" dirty="0"/>
              <a:t>まさか、足を組んで食べている人は、いないですよね。</a:t>
            </a:r>
          </a:p>
        </p:txBody>
      </p:sp>
      <p:sp>
        <p:nvSpPr>
          <p:cNvPr id="1141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4EF15-EF5A-4011-B291-50C9773A2F2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0477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47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では、食べながらでいいので、よい姿勢を意識してやってみましょう。</a:t>
            </a:r>
          </a:p>
        </p:txBody>
      </p:sp>
      <p:sp>
        <p:nvSpPr>
          <p:cNvPr id="1148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4EF15-EF5A-4011-B291-50C9773A2F2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1762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55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まず、いすに、深く腰を掛けます。</a:t>
            </a:r>
            <a:endParaRPr kumimoji="1" lang="en-US" altLang="ja-JP" dirty="0"/>
          </a:p>
          <a:p>
            <a:r>
              <a:rPr kumimoji="1" lang="ja-JP" altLang="en-US" dirty="0"/>
              <a:t>浅いと、ふらふらして、安定しません。</a:t>
            </a:r>
          </a:p>
        </p:txBody>
      </p:sp>
      <p:sp>
        <p:nvSpPr>
          <p:cNvPr id="1156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4EF15-EF5A-4011-B291-50C9773A2F2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128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6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次に、机と自分のおなかは、</a:t>
            </a:r>
            <a:r>
              <a:rPr kumimoji="1" lang="ja-JP" altLang="en-US" b="1" dirty="0"/>
              <a:t>にぎりこぶし</a:t>
            </a:r>
            <a:r>
              <a:rPr kumimoji="1" lang="ja-JP" altLang="en-US" dirty="0"/>
              <a:t>一つ分くらいあけます。離れ過ぎても、くっつきすぎてもよくありません。</a:t>
            </a:r>
            <a:endParaRPr kumimoji="1" lang="ja-JP" altLang="en-US" b="1" dirty="0"/>
          </a:p>
        </p:txBody>
      </p:sp>
      <p:sp>
        <p:nvSpPr>
          <p:cNvPr id="116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4EF15-EF5A-4011-B291-50C9773A2F2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910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71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ここまで、できましたか？</a:t>
            </a:r>
            <a:endParaRPr kumimoji="1" lang="en-US" altLang="ja-JP" dirty="0"/>
          </a:p>
          <a:p>
            <a:r>
              <a:rPr kumimoji="1" lang="ja-JP" altLang="en-US" dirty="0"/>
              <a:t>続いて、足をかかとからつま先まで、しっかり床につけましょう。</a:t>
            </a:r>
          </a:p>
        </p:txBody>
      </p:sp>
      <p:sp>
        <p:nvSpPr>
          <p:cNvPr id="1172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4EF15-EF5A-4011-B291-50C9773A2F2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06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179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最後に、背筋をピンと伸ばしたら、できあがりです。</a:t>
            </a:r>
            <a:endParaRPr kumimoji="1" lang="en-US" altLang="ja-JP" dirty="0"/>
          </a:p>
          <a:p>
            <a:endParaRPr kumimoji="1" lang="ja-JP" altLang="en-US" dirty="0"/>
          </a:p>
        </p:txBody>
      </p:sp>
      <p:sp>
        <p:nvSpPr>
          <p:cNvPr id="1180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04EF15-EF5A-4011-B291-50C9773A2F2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864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2" name="字幕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103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0C64-1A6E-41B8-B252-FCEAA2489892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3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3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DA9-2112-43A7-97DB-30AD6FF09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4506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9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0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0C64-1A6E-41B8-B252-FCEAA2489892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91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DA9-2112-43A7-97DB-30AD6FF09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573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95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96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0C64-1A6E-41B8-B252-FCEAA2489892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97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9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DA9-2112-43A7-97DB-30AD6FF09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6929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38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39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0C64-1A6E-41B8-B252-FCEAA2489892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40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DA9-2112-43A7-97DB-30AD6FF09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364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44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4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0C64-1A6E-41B8-B252-FCEAA2489892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4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4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DA9-2112-43A7-97DB-30AD6FF09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727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0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1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2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0C64-1A6E-41B8-B252-FCEAA2489892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53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54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DA9-2112-43A7-97DB-30AD6FF09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645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57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58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59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60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61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0C64-1A6E-41B8-B252-FCEAA2489892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62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3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DA9-2112-43A7-97DB-30AD6FF09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37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66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0C64-1A6E-41B8-B252-FCEAA2489892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67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68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DA9-2112-43A7-97DB-30AD6FF09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149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0C64-1A6E-41B8-B252-FCEAA2489892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71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2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DA9-2112-43A7-97DB-30AD6FF09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28839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7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76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77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0C64-1A6E-41B8-B252-FCEAA2489892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78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79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DA9-2112-43A7-97DB-30AD6FF09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78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82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1083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084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80C64-1A6E-41B8-B252-FCEAA2489892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85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1086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DA9-2112-43A7-97DB-30AD6FF09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268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1026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1027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80C64-1A6E-41B8-B252-FCEAA2489892}" type="datetimeFigureOut">
              <a:rPr kumimoji="1" lang="ja-JP" altLang="en-US" smtClean="0"/>
              <a:t>2025/10/21</a:t>
            </a:fld>
            <a:endParaRPr kumimoji="1" lang="ja-JP" altLang="en-US"/>
          </a:p>
        </p:txBody>
      </p:sp>
      <p:sp>
        <p:nvSpPr>
          <p:cNvPr id="1028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1029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2CDA9-2112-43A7-97DB-30AD6FF099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738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5.mp3"/><Relationship Id="rId1" Type="http://schemas.microsoft.com/office/2007/relationships/media" Target="../media/media15.mp3"/><Relationship Id="rId6" Type="http://schemas.openxmlformats.org/officeDocument/2006/relationships/image" Target="../media/image9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3.mp3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4.png"/><Relationship Id="rId5" Type="http://schemas.microsoft.com/office/2007/relationships/media" Target="../media/media4.mp3"/><Relationship Id="rId10" Type="http://schemas.openxmlformats.org/officeDocument/2006/relationships/image" Target="../media/image3.jpeg"/><Relationship Id="rId4" Type="http://schemas.openxmlformats.org/officeDocument/2006/relationships/audio" Target="../media/media3.mp3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6.mp3"/><Relationship Id="rId7" Type="http://schemas.openxmlformats.org/officeDocument/2006/relationships/image" Target="../media/image5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6.mp3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3" Type="http://schemas.microsoft.com/office/2007/relationships/media" Target="../media/media8.mp3"/><Relationship Id="rId7" Type="http://schemas.openxmlformats.org/officeDocument/2006/relationships/slideLayout" Target="../slideLayouts/slideLayout7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image" Target="../media/image4.png"/><Relationship Id="rId5" Type="http://schemas.microsoft.com/office/2007/relationships/media" Target="../media/media9.mp3"/><Relationship Id="rId10" Type="http://schemas.openxmlformats.org/officeDocument/2006/relationships/image" Target="../media/image8.JPG"/><Relationship Id="rId4" Type="http://schemas.openxmlformats.org/officeDocument/2006/relationships/audio" Target="../media/media8.mp3"/><Relationship Id="rId9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3.jpe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audio" Target="../media/media14.mp3"/><Relationship Id="rId1" Type="http://schemas.microsoft.com/office/2007/relationships/media" Target="../media/media14.mp3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" name="タイトル 1"/>
          <p:cNvSpPr>
            <a:spLocks noGrp="1"/>
          </p:cNvSpPr>
          <p:nvPr>
            <p:ph type="ctrTitle"/>
          </p:nvPr>
        </p:nvSpPr>
        <p:spPr>
          <a:xfrm>
            <a:off x="344556" y="1620205"/>
            <a:ext cx="11502887" cy="23876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kumimoji="1" lang="ja-JP" altLang="en-US" sz="72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姿勢をよくして食べよう</a:t>
            </a:r>
          </a:p>
        </p:txBody>
      </p:sp>
      <p:sp>
        <p:nvSpPr>
          <p:cNvPr id="6" name="字幕 2"/>
          <p:cNvSpPr txBox="1">
            <a:spLocks/>
          </p:cNvSpPr>
          <p:nvPr/>
        </p:nvSpPr>
        <p:spPr>
          <a:xfrm>
            <a:off x="1939018" y="2363479"/>
            <a:ext cx="7107011" cy="54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8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し　　せい　　　　　　　　　　　　　　　　　　　　 た</a:t>
            </a:r>
            <a:endParaRPr lang="en-US" altLang="ja-JP" sz="2800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  <p:pic>
        <p:nvPicPr>
          <p:cNvPr id="8" name="姿勢1">
            <a:hlinkClick r:id="" action="ppaction://media"/>
            <a:extLst>
              <a:ext uri="{FF2B5EF4-FFF2-40B4-BE49-F238E27FC236}">
                <a16:creationId xmlns:a16="http://schemas.microsoft.com/office/drawing/2014/main" id="{AA62AC43-12C9-2487-413F-6EC303BF6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0080" y="6123668"/>
            <a:ext cx="487363" cy="487363"/>
          </a:xfrm>
          <a:prstGeom prst="rect">
            <a:avLst/>
          </a:prstGeom>
        </p:spPr>
      </p:pic>
      <p:sp>
        <p:nvSpPr>
          <p:cNvPr id="9" name="字幕 2">
            <a:extLst>
              <a:ext uri="{FF2B5EF4-FFF2-40B4-BE49-F238E27FC236}">
                <a16:creationId xmlns:a16="http://schemas.microsoft.com/office/drawing/2014/main" id="{F5D7D2D9-A0B1-86F6-960C-F6509B83C110}"/>
              </a:ext>
            </a:extLst>
          </p:cNvPr>
          <p:cNvSpPr txBox="1">
            <a:spLocks/>
          </p:cNvSpPr>
          <p:nvPr/>
        </p:nvSpPr>
        <p:spPr>
          <a:xfrm>
            <a:off x="8540522" y="5652034"/>
            <a:ext cx="4187374" cy="1205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絵：いらすとや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algn="l"/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ナレーション：</a:t>
            </a:r>
            <a:r>
              <a:rPr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©</a:t>
            </a:r>
            <a:r>
              <a:rPr lang="ja-JP" altLang="en-US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音読さん</a:t>
            </a:r>
            <a:endParaRPr lang="en-US" altLang="ja-JP" dirty="0"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94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フローチャート: 処理 5"/>
          <p:cNvSpPr/>
          <p:nvPr/>
        </p:nvSpPr>
        <p:spPr>
          <a:xfrm>
            <a:off x="-1" y="6575841"/>
            <a:ext cx="12192001" cy="825500"/>
          </a:xfrm>
          <a:prstGeom prst="flowChartProcess">
            <a:avLst/>
          </a:prstGeom>
          <a:blipFill>
            <a:blip r:embed="rId5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098" name="Picture 2" descr="姿勢の良い椅子に座る男の子のイラスト">
            <a:extLst>
              <a:ext uri="{FF2B5EF4-FFF2-40B4-BE49-F238E27FC236}">
                <a16:creationId xmlns:a16="http://schemas.microsoft.com/office/drawing/2014/main" id="{F40CD7EC-5AF3-A2D5-AF9A-BF423546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494" y="1104672"/>
            <a:ext cx="3333847" cy="569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机と椅子のイラスト">
            <a:extLst>
              <a:ext uri="{FF2B5EF4-FFF2-40B4-BE49-F238E27FC236}">
                <a16:creationId xmlns:a16="http://schemas.microsoft.com/office/drawing/2014/main" id="{7D58D342-CA7E-4060-FDE6-FF7C2ABA7C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6" b="94141" l="34750" r="95000">
                        <a14:foregroundMark x1="45250" y1="94141" x2="45250" y2="89844"/>
                        <a14:foregroundMark x1="94000" y1="17188" x2="95000" y2="92578"/>
                        <a14:foregroundMark x1="34750" y1="18750" x2="38000" y2="1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60" t="6579" r="-1589" b="-12670"/>
          <a:stretch/>
        </p:blipFill>
        <p:spPr bwMode="auto">
          <a:xfrm flipH="1">
            <a:off x="-225287" y="3949148"/>
            <a:ext cx="3071856" cy="317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楕円 7">
            <a:extLst>
              <a:ext uri="{FF2B5EF4-FFF2-40B4-BE49-F238E27FC236}">
                <a16:creationId xmlns:a16="http://schemas.microsoft.com/office/drawing/2014/main" id="{0F9A4FB4-6BE4-B20F-1105-D5EC70A33CFF}"/>
              </a:ext>
            </a:extLst>
          </p:cNvPr>
          <p:cNvSpPr/>
          <p:nvPr/>
        </p:nvSpPr>
        <p:spPr>
          <a:xfrm>
            <a:off x="2797969" y="3955377"/>
            <a:ext cx="616169" cy="609600"/>
          </a:xfrm>
          <a:prstGeom prst="ellipse">
            <a:avLst/>
          </a:prstGeom>
          <a:noFill/>
          <a:ln w="146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>
            <a:extLst>
              <a:ext uri="{FF2B5EF4-FFF2-40B4-BE49-F238E27FC236}">
                <a16:creationId xmlns:a16="http://schemas.microsoft.com/office/drawing/2014/main" id="{0F9A4FB4-6BE4-B20F-1105-D5EC70A33CFF}"/>
              </a:ext>
            </a:extLst>
          </p:cNvPr>
          <p:cNvSpPr/>
          <p:nvPr/>
        </p:nvSpPr>
        <p:spPr>
          <a:xfrm>
            <a:off x="3903785" y="4926167"/>
            <a:ext cx="1056199" cy="1044939"/>
          </a:xfrm>
          <a:prstGeom prst="ellipse">
            <a:avLst/>
          </a:prstGeom>
          <a:noFill/>
          <a:ln w="146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楕円 9">
            <a:extLst>
              <a:ext uri="{FF2B5EF4-FFF2-40B4-BE49-F238E27FC236}">
                <a16:creationId xmlns:a16="http://schemas.microsoft.com/office/drawing/2014/main" id="{0F9A4FB4-6BE4-B20F-1105-D5EC70A33CFF}"/>
              </a:ext>
            </a:extLst>
          </p:cNvPr>
          <p:cNvSpPr/>
          <p:nvPr/>
        </p:nvSpPr>
        <p:spPr>
          <a:xfrm>
            <a:off x="2350178" y="6072743"/>
            <a:ext cx="895582" cy="886034"/>
          </a:xfrm>
          <a:prstGeom prst="ellipse">
            <a:avLst/>
          </a:prstGeom>
          <a:noFill/>
          <a:ln w="146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1">
            <a:extLst>
              <a:ext uri="{FF2B5EF4-FFF2-40B4-BE49-F238E27FC236}">
                <a16:creationId xmlns:a16="http://schemas.microsoft.com/office/drawing/2014/main" id="{CB3DD0F5-4530-4586-BBA7-B62FFE4289CF}"/>
              </a:ext>
            </a:extLst>
          </p:cNvPr>
          <p:cNvSpPr txBox="1"/>
          <p:nvPr/>
        </p:nvSpPr>
        <p:spPr>
          <a:xfrm>
            <a:off x="2503684" y="1968319"/>
            <a:ext cx="10204022" cy="14224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①</a:t>
            </a:r>
            <a:r>
              <a:rPr lang="en-US" alt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いすに</a:t>
            </a:r>
            <a:r>
              <a:rPr lang="ja-JP" altLang="en-US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深</a:t>
            </a:r>
            <a:r>
              <a:rPr 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くすわる</a:t>
            </a:r>
            <a:endParaRPr lang="ja-JP" sz="8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6">
            <a:extLst>
              <a:ext uri="{FF2B5EF4-FFF2-40B4-BE49-F238E27FC236}">
                <a16:creationId xmlns:a16="http://schemas.microsoft.com/office/drawing/2014/main" id="{AABDDDD7-DB13-4BB6-A6C9-9901B043EB22}"/>
              </a:ext>
            </a:extLst>
          </p:cNvPr>
          <p:cNvSpPr txBox="1"/>
          <p:nvPr/>
        </p:nvSpPr>
        <p:spPr>
          <a:xfrm>
            <a:off x="5234086" y="2977969"/>
            <a:ext cx="7334032" cy="8255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②</a:t>
            </a:r>
            <a:r>
              <a:rPr lang="en-US" alt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にぎりこぶし</a:t>
            </a:r>
            <a:r>
              <a:rPr lang="ja-JP" altLang="en-US" sz="44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１つ分</a:t>
            </a:r>
            <a:r>
              <a:rPr lang="ja-JP" altLang="en-US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あける</a:t>
            </a:r>
            <a:endParaRPr lang="ja-JP" sz="44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8" name="テキスト 3">
            <a:extLst>
              <a:ext uri="{FF2B5EF4-FFF2-40B4-BE49-F238E27FC236}">
                <a16:creationId xmlns:a16="http://schemas.microsoft.com/office/drawing/2014/main" id="{55904673-2CC2-4E39-B966-D26EEAE66F9F}"/>
              </a:ext>
            </a:extLst>
          </p:cNvPr>
          <p:cNvSpPr txBox="1"/>
          <p:nvPr/>
        </p:nvSpPr>
        <p:spPr>
          <a:xfrm>
            <a:off x="5056382" y="3977855"/>
            <a:ext cx="7135794" cy="8783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③</a:t>
            </a:r>
            <a:r>
              <a:rPr lang="en-US" alt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足をしっかり</a:t>
            </a:r>
            <a:r>
              <a:rPr lang="ja-JP" altLang="en-US" sz="44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ゆか</a:t>
            </a:r>
            <a:r>
              <a:rPr 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につける</a:t>
            </a:r>
            <a:endParaRPr lang="ja-JP" sz="44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6">
            <a:extLst>
              <a:ext uri="{FF2B5EF4-FFF2-40B4-BE49-F238E27FC236}">
                <a16:creationId xmlns:a16="http://schemas.microsoft.com/office/drawing/2014/main" id="{7A515CAF-FC12-4F3C-9BF7-E191AE40641A}"/>
              </a:ext>
            </a:extLst>
          </p:cNvPr>
          <p:cNvSpPr txBox="1"/>
          <p:nvPr/>
        </p:nvSpPr>
        <p:spPr>
          <a:xfrm>
            <a:off x="6037228" y="3773544"/>
            <a:ext cx="3690258" cy="5278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あし　　　　　　　　　　　　　　　　　　 　　　　　　　　　　　　　　　　　　　</a:t>
            </a:r>
            <a:endParaRPr lang="ja-JP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" name="テキスト 6">
            <a:extLst>
              <a:ext uri="{FF2B5EF4-FFF2-40B4-BE49-F238E27FC236}">
                <a16:creationId xmlns:a16="http://schemas.microsoft.com/office/drawing/2014/main" id="{2A4B0265-9493-4911-BBC7-AA891AFFF156}"/>
              </a:ext>
            </a:extLst>
          </p:cNvPr>
          <p:cNvSpPr txBox="1"/>
          <p:nvPr/>
        </p:nvSpPr>
        <p:spPr>
          <a:xfrm>
            <a:off x="10044562" y="2762442"/>
            <a:ext cx="871883" cy="5278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16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ぶん</a:t>
            </a:r>
            <a:endParaRPr lang="ja-JP" sz="16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1" name="テキスト 5">
            <a:extLst>
              <a:ext uri="{FF2B5EF4-FFF2-40B4-BE49-F238E27FC236}">
                <a16:creationId xmlns:a16="http://schemas.microsoft.com/office/drawing/2014/main" id="{BEF98F2E-0380-45ED-A744-2C50EF0111B0}"/>
              </a:ext>
            </a:extLst>
          </p:cNvPr>
          <p:cNvSpPr txBox="1"/>
          <p:nvPr/>
        </p:nvSpPr>
        <p:spPr>
          <a:xfrm>
            <a:off x="4626867" y="4928290"/>
            <a:ext cx="7127425" cy="667352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④</a:t>
            </a:r>
            <a:r>
              <a:rPr lang="en-US" alt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sz="4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せすじをぴんとのばす</a:t>
            </a:r>
            <a:endParaRPr lang="ja-JP" sz="44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2" name="テキスト 1">
            <a:extLst>
              <a:ext uri="{FF2B5EF4-FFF2-40B4-BE49-F238E27FC236}">
                <a16:creationId xmlns:a16="http://schemas.microsoft.com/office/drawing/2014/main" id="{C3B304AF-4A25-466E-84E5-31DB90376DB0}"/>
              </a:ext>
            </a:extLst>
          </p:cNvPr>
          <p:cNvSpPr txBox="1"/>
          <p:nvPr/>
        </p:nvSpPr>
        <p:spPr>
          <a:xfrm>
            <a:off x="-117543" y="-7839"/>
            <a:ext cx="12309543" cy="123954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ja-JP" altLang="en-US" sz="44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★姿勢をよくするための４つのポイント★</a:t>
            </a:r>
            <a:endParaRPr lang="en-US" altLang="ja-JP" sz="4400" kern="100" dirty="0">
              <a:solidFill>
                <a:srgbClr val="000000"/>
              </a:solidFill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かみかみ１０">
            <a:hlinkClick r:id="" action="ppaction://media"/>
            <a:extLst>
              <a:ext uri="{FF2B5EF4-FFF2-40B4-BE49-F238E27FC236}">
                <a16:creationId xmlns:a16="http://schemas.microsoft.com/office/drawing/2014/main" id="{CE090104-44E5-465A-A3C5-A968327C39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231601" y="5851583"/>
            <a:ext cx="609600" cy="609600"/>
          </a:xfrm>
          <a:prstGeom prst="rect">
            <a:avLst/>
          </a:prstGeom>
        </p:spPr>
      </p:pic>
      <p:sp>
        <p:nvSpPr>
          <p:cNvPr id="3" name="テキスト 6">
            <a:extLst>
              <a:ext uri="{FF2B5EF4-FFF2-40B4-BE49-F238E27FC236}">
                <a16:creationId xmlns:a16="http://schemas.microsoft.com/office/drawing/2014/main" id="{5E59AA2E-2093-205F-C345-A7B43769FEC6}"/>
              </a:ext>
            </a:extLst>
          </p:cNvPr>
          <p:cNvSpPr txBox="1"/>
          <p:nvPr/>
        </p:nvSpPr>
        <p:spPr>
          <a:xfrm>
            <a:off x="2024494" y="104120"/>
            <a:ext cx="871883" cy="5278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000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し　</a:t>
            </a:r>
            <a:r>
              <a:rPr lang="ja-JP" altLang="en-US" sz="2000" kern="1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せい</a:t>
            </a:r>
            <a:endParaRPr lang="en-US" altLang="ja-JP" sz="20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6">
            <a:extLst>
              <a:ext uri="{FF2B5EF4-FFF2-40B4-BE49-F238E27FC236}">
                <a16:creationId xmlns:a16="http://schemas.microsoft.com/office/drawing/2014/main" id="{633AA317-6FF3-57D2-DBF1-BE573D61E718}"/>
              </a:ext>
            </a:extLst>
          </p:cNvPr>
          <p:cNvSpPr txBox="1"/>
          <p:nvPr/>
        </p:nvSpPr>
        <p:spPr>
          <a:xfrm>
            <a:off x="7542333" y="1706650"/>
            <a:ext cx="871883" cy="5278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000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ふか</a:t>
            </a:r>
            <a:endParaRPr lang="en-US" altLang="ja-JP" sz="20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73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2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タイトル 1"/>
          <p:cNvSpPr>
            <a:spLocks noGrp="1"/>
          </p:cNvSpPr>
          <p:nvPr>
            <p:ph type="title"/>
          </p:nvPr>
        </p:nvSpPr>
        <p:spPr>
          <a:xfrm>
            <a:off x="1476634" y="287761"/>
            <a:ext cx="10515600" cy="1325563"/>
          </a:xfrm>
        </p:spPr>
        <p:txBody>
          <a:bodyPr>
            <a:normAutofit/>
          </a:bodyPr>
          <a:lstStyle/>
          <a:p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まずは</a:t>
            </a:r>
            <a:r>
              <a:rPr kumimoji="1" lang="en-US" altLang="ja-JP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… </a:t>
            </a:r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食べる </a:t>
            </a:r>
            <a:r>
              <a:rPr lang="ja-JP" altLang="en-US" sz="6000" b="1" u="sng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姿勢</a:t>
            </a:r>
            <a:r>
              <a:rPr kumimoji="1" lang="ja-JP" altLang="en-US" sz="6000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 </a:t>
            </a:r>
            <a:r>
              <a:rPr kumimoji="1" lang="ja-JP" altLang="en-US" b="1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はどうかな？</a:t>
            </a:r>
          </a:p>
        </p:txBody>
      </p:sp>
      <p:pic>
        <p:nvPicPr>
          <p:cNvPr id="1026" name="Picture 2" descr="姿勢の良い椅子に座る女の子のイラスト">
            <a:extLst>
              <a:ext uri="{FF2B5EF4-FFF2-40B4-BE49-F238E27FC236}">
                <a16:creationId xmlns:a16="http://schemas.microsoft.com/office/drawing/2014/main" id="{2D753C23-ABB6-E826-5845-744CC8E5D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822" y="1868935"/>
            <a:ext cx="2524375" cy="430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ローチャート: 処理 1"/>
          <p:cNvSpPr/>
          <p:nvPr/>
        </p:nvSpPr>
        <p:spPr>
          <a:xfrm>
            <a:off x="-10505" y="6080133"/>
            <a:ext cx="12192001" cy="825500"/>
          </a:xfrm>
          <a:prstGeom prst="flowChartProcess">
            <a:avLst/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字幕 2"/>
          <p:cNvSpPr txBox="1">
            <a:spLocks/>
          </p:cNvSpPr>
          <p:nvPr/>
        </p:nvSpPr>
        <p:spPr>
          <a:xfrm>
            <a:off x="4112323" y="170696"/>
            <a:ext cx="3357908" cy="54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し　　　せい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吹き出し: 角を丸めた四角形 9"/>
          <p:cNvSpPr/>
          <p:nvPr/>
        </p:nvSpPr>
        <p:spPr>
          <a:xfrm>
            <a:off x="2887771" y="1525260"/>
            <a:ext cx="3859056" cy="1598271"/>
          </a:xfrm>
          <a:prstGeom prst="wedgeEllipseCallout">
            <a:avLst>
              <a:gd name="adj1" fmla="val -43392"/>
              <a:gd name="adj2" fmla="val 59089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ひじ・こし・ひざ　が</a:t>
            </a:r>
            <a:endParaRPr kumimoji="1"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lnSpc>
                <a:spcPct val="150000"/>
              </a:lnSpc>
            </a:pPr>
            <a:r>
              <a:rPr lang="en-US" altLang="ja-JP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90</a:t>
            </a:r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度になるといいよ</a:t>
            </a:r>
            <a:endParaRPr kumimoji="1" lang="ja-JP" altLang="en-US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9E700E91-CF89-E656-0833-4C8CCA5432D5}"/>
              </a:ext>
            </a:extLst>
          </p:cNvPr>
          <p:cNvGrpSpPr/>
          <p:nvPr/>
        </p:nvGrpSpPr>
        <p:grpSpPr>
          <a:xfrm>
            <a:off x="6689012" y="2672750"/>
            <a:ext cx="4555637" cy="1264715"/>
            <a:chOff x="6689012" y="2672750"/>
            <a:chExt cx="4555637" cy="1264715"/>
          </a:xfrm>
        </p:grpSpPr>
        <p:sp>
          <p:nvSpPr>
            <p:cNvPr id="1118" name="吹き出し: 角を丸めた四角形 9"/>
            <p:cNvSpPr/>
            <p:nvPr/>
          </p:nvSpPr>
          <p:spPr>
            <a:xfrm>
              <a:off x="6689012" y="2672750"/>
              <a:ext cx="4555637" cy="1264715"/>
            </a:xfrm>
            <a:prstGeom prst="wedgeRoundRectCallout">
              <a:avLst>
                <a:gd name="adj1" fmla="val -70857"/>
                <a:gd name="adj2" fmla="val 26652"/>
                <a:gd name="adj3" fmla="val 16667"/>
              </a:avLst>
            </a:prstGeom>
            <a:ln w="381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32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背中は、まっすぐかな？</a:t>
              </a:r>
            </a:p>
          </p:txBody>
        </p:sp>
        <p:sp>
          <p:nvSpPr>
            <p:cNvPr id="12" name="字幕 2"/>
            <p:cNvSpPr txBox="1">
              <a:spLocks/>
            </p:cNvSpPr>
            <p:nvPr/>
          </p:nvSpPr>
          <p:spPr>
            <a:xfrm>
              <a:off x="7083914" y="2935330"/>
              <a:ext cx="1579679" cy="5458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1800" b="1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せ なか</a:t>
              </a:r>
              <a:endParaRPr lang="en-US" altLang="ja-JP" sz="1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14" name="直角三角形 13"/>
          <p:cNvSpPr/>
          <p:nvPr/>
        </p:nvSpPr>
        <p:spPr>
          <a:xfrm flipH="1">
            <a:off x="1186118" y="3997751"/>
            <a:ext cx="1043962" cy="1049836"/>
          </a:xfrm>
          <a:prstGeom prst="rtTriangl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354196C-2DCE-7680-9CFB-E185D720EBDE}"/>
              </a:ext>
            </a:extLst>
          </p:cNvPr>
          <p:cNvSpPr txBox="1">
            <a:spLocks/>
          </p:cNvSpPr>
          <p:nvPr/>
        </p:nvSpPr>
        <p:spPr>
          <a:xfrm>
            <a:off x="4046915" y="2287056"/>
            <a:ext cx="1579679" cy="54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ど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569DBC01-7743-59AF-8F01-8AEA6862FD0B}"/>
              </a:ext>
            </a:extLst>
          </p:cNvPr>
          <p:cNvSpPr txBox="1">
            <a:spLocks/>
          </p:cNvSpPr>
          <p:nvPr/>
        </p:nvSpPr>
        <p:spPr>
          <a:xfrm>
            <a:off x="2268686" y="315988"/>
            <a:ext cx="3357908" cy="54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た　　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19" name="吹き出し: 角を丸めた四角形 12"/>
          <p:cNvSpPr/>
          <p:nvPr/>
        </p:nvSpPr>
        <p:spPr>
          <a:xfrm>
            <a:off x="4740294" y="4292660"/>
            <a:ext cx="6504355" cy="1325563"/>
          </a:xfrm>
          <a:prstGeom prst="wedgeRoundRectCallout">
            <a:avLst>
              <a:gd name="adj1" fmla="val -70292"/>
              <a:gd name="adj2" fmla="val 31390"/>
              <a:gd name="adj3" fmla="val 16667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3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かかとは、ゆかについているかな？</a:t>
            </a:r>
          </a:p>
        </p:txBody>
      </p:sp>
      <p:pic>
        <p:nvPicPr>
          <p:cNvPr id="7" name="姿勢2①">
            <a:hlinkClick r:id="" action="ppaction://media"/>
            <a:extLst>
              <a:ext uri="{FF2B5EF4-FFF2-40B4-BE49-F238E27FC236}">
                <a16:creationId xmlns:a16="http://schemas.microsoft.com/office/drawing/2014/main" id="{52F1379B-D52D-C51C-D21E-75E270FF96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83604" y="4285511"/>
            <a:ext cx="406400" cy="406400"/>
          </a:xfrm>
          <a:prstGeom prst="rect">
            <a:avLst/>
          </a:prstGeom>
        </p:spPr>
      </p:pic>
      <p:pic>
        <p:nvPicPr>
          <p:cNvPr id="13" name="6524528114868930">
            <a:hlinkClick r:id="" action="ppaction://media"/>
            <a:extLst>
              <a:ext uri="{FF2B5EF4-FFF2-40B4-BE49-F238E27FC236}">
                <a16:creationId xmlns:a16="http://schemas.microsoft.com/office/drawing/2014/main" id="{578E47C7-9E7A-979D-63E6-41222CA06B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83604" y="4862295"/>
            <a:ext cx="406400" cy="406400"/>
          </a:xfrm>
          <a:prstGeom prst="rect">
            <a:avLst/>
          </a:prstGeom>
        </p:spPr>
      </p:pic>
      <p:pic>
        <p:nvPicPr>
          <p:cNvPr id="15" name="かみかみ③">
            <a:hlinkClick r:id="" action="ppaction://media"/>
            <a:extLst>
              <a:ext uri="{FF2B5EF4-FFF2-40B4-BE49-F238E27FC236}">
                <a16:creationId xmlns:a16="http://schemas.microsoft.com/office/drawing/2014/main" id="{26C71F16-A66D-9ACB-DA0E-0B1189E6E4C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383604" y="536066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92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7000"/>
    </mc:Choice>
    <mc:Fallback xmlns=""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27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6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276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406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11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吹き出し: 角を丸めた四角形 3"/>
          <p:cNvSpPr/>
          <p:nvPr/>
        </p:nvSpPr>
        <p:spPr>
          <a:xfrm>
            <a:off x="1316521" y="4830225"/>
            <a:ext cx="9495182" cy="1677171"/>
          </a:xfrm>
          <a:prstGeom prst="wedgeRoundRectCallout">
            <a:avLst>
              <a:gd name="adj1" fmla="val 19909"/>
              <a:gd name="adj2" fmla="val -81910"/>
              <a:gd name="adj3" fmla="val 16667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ひじをついて食べると、背中が曲が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ってしまい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、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>
              <a:lnSpc>
                <a:spcPct val="150000"/>
              </a:lnSpc>
            </a:pPr>
            <a:r>
              <a:rPr lang="en-US" altLang="ja-JP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      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胃ぶくろが変な形になって、消化</a:t>
            </a:r>
            <a:r>
              <a:rPr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が</a:t>
            </a:r>
            <a:r>
              <a:rPr kumimoji="1" lang="ja-JP" altLang="en-US" sz="28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悪くなるよ</a:t>
            </a:r>
            <a:endParaRPr kumimoji="1" lang="en-US" altLang="ja-JP" sz="28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2050" name="Picture 2" descr="食事をしている女の子のイラスト">
            <a:extLst>
              <a:ext uri="{FF2B5EF4-FFF2-40B4-BE49-F238E27FC236}">
                <a16:creationId xmlns:a16="http://schemas.microsoft.com/office/drawing/2014/main" id="{B649A71E-9176-A395-0CD8-240F44F5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30" y="528305"/>
            <a:ext cx="4057263" cy="395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行儀の悪い食事のイラスト（マナー）">
            <a:extLst>
              <a:ext uri="{FF2B5EF4-FFF2-40B4-BE49-F238E27FC236}">
                <a16:creationId xmlns:a16="http://schemas.microsoft.com/office/drawing/2014/main" id="{3C98D386-5791-3EDC-5C53-B7D7C3024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671" y="758286"/>
            <a:ext cx="3460910" cy="349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フローチャート: 結合子 1">
            <a:extLst>
              <a:ext uri="{FF2B5EF4-FFF2-40B4-BE49-F238E27FC236}">
                <a16:creationId xmlns:a16="http://schemas.microsoft.com/office/drawing/2014/main" id="{DA5BE2D2-D833-0D1B-B8D9-426B6AF6258D}"/>
              </a:ext>
            </a:extLst>
          </p:cNvPr>
          <p:cNvSpPr/>
          <p:nvPr/>
        </p:nvSpPr>
        <p:spPr>
          <a:xfrm>
            <a:off x="4221716" y="640507"/>
            <a:ext cx="1055526" cy="1032005"/>
          </a:xfrm>
          <a:prstGeom prst="flowChartConnector">
            <a:avLst/>
          </a:prstGeom>
          <a:noFill/>
          <a:ln w="1301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35017" y="150675"/>
            <a:ext cx="193656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5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×</a:t>
            </a:r>
            <a:endParaRPr kumimoji="1" lang="ja-JP" altLang="en-US" sz="11500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</p:txBody>
      </p:sp>
      <p:sp>
        <p:nvSpPr>
          <p:cNvPr id="8" name="字幕 2"/>
          <p:cNvSpPr txBox="1">
            <a:spLocks/>
          </p:cNvSpPr>
          <p:nvPr/>
        </p:nvSpPr>
        <p:spPr>
          <a:xfrm>
            <a:off x="5483310" y="5003676"/>
            <a:ext cx="1579679" cy="54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せ  なか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9" name="字幕 2"/>
          <p:cNvSpPr txBox="1">
            <a:spLocks/>
          </p:cNvSpPr>
          <p:nvPr/>
        </p:nvSpPr>
        <p:spPr>
          <a:xfrm>
            <a:off x="4087596" y="4970308"/>
            <a:ext cx="527558" cy="54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た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字幕 2"/>
          <p:cNvSpPr txBox="1">
            <a:spLocks/>
          </p:cNvSpPr>
          <p:nvPr/>
        </p:nvSpPr>
        <p:spPr>
          <a:xfrm>
            <a:off x="2745192" y="5645292"/>
            <a:ext cx="1579679" cy="54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い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1" name="字幕 2"/>
          <p:cNvSpPr txBox="1">
            <a:spLocks/>
          </p:cNvSpPr>
          <p:nvPr/>
        </p:nvSpPr>
        <p:spPr>
          <a:xfrm>
            <a:off x="4254197" y="5638119"/>
            <a:ext cx="747643" cy="54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へん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2" name="字幕 2"/>
          <p:cNvSpPr txBox="1">
            <a:spLocks/>
          </p:cNvSpPr>
          <p:nvPr/>
        </p:nvSpPr>
        <p:spPr>
          <a:xfrm>
            <a:off x="4854414" y="5643507"/>
            <a:ext cx="961248" cy="54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かたち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3" name="字幕 2"/>
          <p:cNvSpPr txBox="1">
            <a:spLocks/>
          </p:cNvSpPr>
          <p:nvPr/>
        </p:nvSpPr>
        <p:spPr>
          <a:xfrm>
            <a:off x="6708906" y="5656759"/>
            <a:ext cx="1200817" cy="54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しょうか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4" name="字幕 2"/>
          <p:cNvSpPr txBox="1">
            <a:spLocks/>
          </p:cNvSpPr>
          <p:nvPr/>
        </p:nvSpPr>
        <p:spPr>
          <a:xfrm>
            <a:off x="7758806" y="5643507"/>
            <a:ext cx="747643" cy="54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わる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BF56CE0C-B1C0-0AE5-6944-B2A77A510740}"/>
              </a:ext>
            </a:extLst>
          </p:cNvPr>
          <p:cNvSpPr txBox="1">
            <a:spLocks/>
          </p:cNvSpPr>
          <p:nvPr/>
        </p:nvSpPr>
        <p:spPr>
          <a:xfrm>
            <a:off x="6593035" y="5003676"/>
            <a:ext cx="527558" cy="54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ま</a:t>
            </a:r>
            <a:endParaRPr lang="en-US" altLang="ja-JP" sz="16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6" name="姿勢3①">
            <a:hlinkClick r:id="" action="ppaction://media"/>
            <a:extLst>
              <a:ext uri="{FF2B5EF4-FFF2-40B4-BE49-F238E27FC236}">
                <a16:creationId xmlns:a16="http://schemas.microsoft.com/office/drawing/2014/main" id="{7CFA2673-A274-8268-5DFF-7A702D7964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94243" y="5186417"/>
            <a:ext cx="406400" cy="406400"/>
          </a:xfrm>
          <a:prstGeom prst="rect">
            <a:avLst/>
          </a:prstGeom>
        </p:spPr>
      </p:pic>
      <p:pic>
        <p:nvPicPr>
          <p:cNvPr id="7" name="姿勢3②">
            <a:hlinkClick r:id="" action="ppaction://media"/>
            <a:extLst>
              <a:ext uri="{FF2B5EF4-FFF2-40B4-BE49-F238E27FC236}">
                <a16:creationId xmlns:a16="http://schemas.microsoft.com/office/drawing/2014/main" id="{B3DA503E-59D9-58B2-1844-1226D0461DC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54730" y="570786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0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52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59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" name="テキスト 2"/>
          <p:cNvSpPr txBox="1"/>
          <p:nvPr/>
        </p:nvSpPr>
        <p:spPr>
          <a:xfrm>
            <a:off x="490484" y="544443"/>
            <a:ext cx="11091916" cy="1642165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none" strike="noStrike" kern="100" cap="none" spc="-15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こんな姿勢になっていませんか？</a:t>
            </a:r>
            <a:endParaRPr kumimoji="0" lang="ja-JP" altLang="en-US" sz="5400" b="0" i="0" u="none" strike="noStrike" kern="1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97CF75E-D4FA-83F4-C023-7D1DEC906E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4" y="1887125"/>
            <a:ext cx="5177727" cy="3883295"/>
          </a:xfrm>
          <a:prstGeom prst="rect">
            <a:avLst/>
          </a:prstGeom>
        </p:spPr>
      </p:pic>
      <p:pic>
        <p:nvPicPr>
          <p:cNvPr id="6" name="図 5" descr="部屋の中で椅子に集う人々&#10;&#10;中程度の精度で自動的に生成された説明">
            <a:extLst>
              <a:ext uri="{FF2B5EF4-FFF2-40B4-BE49-F238E27FC236}">
                <a16:creationId xmlns:a16="http://schemas.microsoft.com/office/drawing/2014/main" id="{760509C2-5F85-8B3E-BB58-E451693CEB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841" y="1859985"/>
            <a:ext cx="5177727" cy="3883295"/>
          </a:xfrm>
          <a:prstGeom prst="rect">
            <a:avLst/>
          </a:prstGeom>
        </p:spPr>
      </p:pic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29135C7-6B1B-9992-62A6-D43D5DA9C833}"/>
              </a:ext>
            </a:extLst>
          </p:cNvPr>
          <p:cNvGrpSpPr/>
          <p:nvPr/>
        </p:nvGrpSpPr>
        <p:grpSpPr>
          <a:xfrm>
            <a:off x="1818114" y="1403370"/>
            <a:ext cx="3304561" cy="1566476"/>
            <a:chOff x="1818114" y="1403370"/>
            <a:chExt cx="3304561" cy="1566476"/>
          </a:xfrm>
        </p:grpSpPr>
        <p:sp>
          <p:nvSpPr>
            <p:cNvPr id="8" name="吹き出し: 円形 7">
              <a:extLst>
                <a:ext uri="{FF2B5EF4-FFF2-40B4-BE49-F238E27FC236}">
                  <a16:creationId xmlns:a16="http://schemas.microsoft.com/office/drawing/2014/main" id="{43BB72C8-9A10-236F-2E18-3C5339A1DF58}"/>
                </a:ext>
              </a:extLst>
            </p:cNvPr>
            <p:cNvSpPr/>
            <p:nvPr/>
          </p:nvSpPr>
          <p:spPr>
            <a:xfrm>
              <a:off x="1818114" y="1403370"/>
              <a:ext cx="3304561" cy="1566476"/>
            </a:xfrm>
            <a:prstGeom prst="wedgeEllipseCallout">
              <a:avLst>
                <a:gd name="adj1" fmla="val -15315"/>
                <a:gd name="adj2" fmla="val 87312"/>
              </a:avLst>
            </a:prstGeom>
            <a:ln w="57150">
              <a:solidFill>
                <a:srgbClr val="00B0F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ひじをついて</a:t>
              </a:r>
              <a:endPara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>
                <a:lnSpc>
                  <a:spcPct val="150000"/>
                </a:lnSpc>
              </a:pPr>
              <a:r>
                <a:rPr lang="ja-JP" altLang="en-US" sz="2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食べている</a:t>
              </a:r>
              <a:endPara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2" name="字幕 2">
              <a:extLst>
                <a:ext uri="{FF2B5EF4-FFF2-40B4-BE49-F238E27FC236}">
                  <a16:creationId xmlns:a16="http://schemas.microsoft.com/office/drawing/2014/main" id="{C74FA393-1E76-F173-DADB-631F1F876744}"/>
                </a:ext>
              </a:extLst>
            </p:cNvPr>
            <p:cNvSpPr txBox="1">
              <a:spLocks/>
            </p:cNvSpPr>
            <p:nvPr/>
          </p:nvSpPr>
          <p:spPr>
            <a:xfrm>
              <a:off x="2730390" y="2147696"/>
              <a:ext cx="527558" cy="5458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16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た</a:t>
              </a:r>
              <a:endParaRPr lang="en-US" altLang="ja-JP" sz="1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AC7B6B60-D09E-2111-BABE-350188D87611}"/>
              </a:ext>
            </a:extLst>
          </p:cNvPr>
          <p:cNvGrpSpPr/>
          <p:nvPr/>
        </p:nvGrpSpPr>
        <p:grpSpPr>
          <a:xfrm>
            <a:off x="329467" y="5008616"/>
            <a:ext cx="3304561" cy="1642165"/>
            <a:chOff x="329467" y="5008616"/>
            <a:chExt cx="3304561" cy="1642165"/>
          </a:xfrm>
        </p:grpSpPr>
        <p:sp>
          <p:nvSpPr>
            <p:cNvPr id="7" name="吹き出し: 円形 6">
              <a:extLst>
                <a:ext uri="{FF2B5EF4-FFF2-40B4-BE49-F238E27FC236}">
                  <a16:creationId xmlns:a16="http://schemas.microsoft.com/office/drawing/2014/main" id="{653382AA-AA7D-FE45-7439-198847DA276B}"/>
                </a:ext>
              </a:extLst>
            </p:cNvPr>
            <p:cNvSpPr/>
            <p:nvPr/>
          </p:nvSpPr>
          <p:spPr>
            <a:xfrm>
              <a:off x="329467" y="5008616"/>
              <a:ext cx="3304561" cy="1642165"/>
            </a:xfrm>
            <a:prstGeom prst="wedgeEllipseCallout">
              <a:avLst>
                <a:gd name="adj1" fmla="val 37051"/>
                <a:gd name="adj2" fmla="val -70124"/>
              </a:avLst>
            </a:prstGeom>
            <a:ln w="57150">
              <a:solidFill>
                <a:srgbClr val="00B0F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体が横に</a:t>
              </a:r>
              <a:endPara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/>
              <a:r>
                <a:rPr lang="ja-JP" altLang="en-US" sz="2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なっている</a:t>
              </a:r>
              <a:endPara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3" name="字幕 2">
              <a:extLst>
                <a:ext uri="{FF2B5EF4-FFF2-40B4-BE49-F238E27FC236}">
                  <a16:creationId xmlns:a16="http://schemas.microsoft.com/office/drawing/2014/main" id="{ECC9D054-CEF3-B8F9-3109-B0544556740F}"/>
                </a:ext>
              </a:extLst>
            </p:cNvPr>
            <p:cNvSpPr txBox="1">
              <a:spLocks/>
            </p:cNvSpPr>
            <p:nvPr/>
          </p:nvSpPr>
          <p:spPr>
            <a:xfrm>
              <a:off x="1246427" y="5293196"/>
              <a:ext cx="1470639" cy="5458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からだ　　よこ</a:t>
              </a:r>
              <a:endPara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sp>
        <p:nvSpPr>
          <p:cNvPr id="5" name="字幕 2">
            <a:extLst>
              <a:ext uri="{FF2B5EF4-FFF2-40B4-BE49-F238E27FC236}">
                <a16:creationId xmlns:a16="http://schemas.microsoft.com/office/drawing/2014/main" id="{F6B31D9C-3DAF-7A4F-F7C3-20430B36E124}"/>
              </a:ext>
            </a:extLst>
          </p:cNvPr>
          <p:cNvSpPr txBox="1">
            <a:spLocks/>
          </p:cNvSpPr>
          <p:nvPr/>
        </p:nvSpPr>
        <p:spPr>
          <a:xfrm>
            <a:off x="1725350" y="324505"/>
            <a:ext cx="3357908" cy="545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20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　　　　　　　　　　　　し　　　せい</a:t>
            </a:r>
            <a:endParaRPr lang="en-US" altLang="ja-JP" sz="20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DB3C172A-BD30-4CEF-BBAB-0F8EF91A0813}"/>
              </a:ext>
            </a:extLst>
          </p:cNvPr>
          <p:cNvGrpSpPr/>
          <p:nvPr/>
        </p:nvGrpSpPr>
        <p:grpSpPr>
          <a:xfrm>
            <a:off x="7940532" y="3502150"/>
            <a:ext cx="2714216" cy="1236562"/>
            <a:chOff x="7940532" y="3502150"/>
            <a:chExt cx="2714216" cy="1236562"/>
          </a:xfrm>
        </p:grpSpPr>
        <p:sp>
          <p:nvSpPr>
            <p:cNvPr id="9" name="吹き出し: 円形 8">
              <a:extLst>
                <a:ext uri="{FF2B5EF4-FFF2-40B4-BE49-F238E27FC236}">
                  <a16:creationId xmlns:a16="http://schemas.microsoft.com/office/drawing/2014/main" id="{D5C0F871-7A7D-18DF-2412-EC806F4D4D5C}"/>
                </a:ext>
              </a:extLst>
            </p:cNvPr>
            <p:cNvSpPr/>
            <p:nvPr/>
          </p:nvSpPr>
          <p:spPr>
            <a:xfrm>
              <a:off x="7940532" y="3502150"/>
              <a:ext cx="2714216" cy="1236562"/>
            </a:xfrm>
            <a:prstGeom prst="wedgeEllipseCallout">
              <a:avLst>
                <a:gd name="adj1" fmla="val -47238"/>
                <a:gd name="adj2" fmla="val 65497"/>
              </a:avLst>
            </a:prstGeom>
            <a:ln w="57150">
              <a:solidFill>
                <a:srgbClr val="00B0F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kumimoji="1" lang="ja-JP" altLang="en-US" sz="2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ねこ背に</a:t>
              </a:r>
              <a:endParaRPr kumimoji="1" lang="en-US" altLang="ja-JP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  <a:p>
              <a:pPr algn="ctr"/>
              <a:r>
                <a:rPr lang="ja-JP" altLang="en-US" sz="2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なっている</a:t>
              </a:r>
              <a:endParaRPr kumimoji="1" lang="ja-JP" altLang="en-US" sz="2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  <p:sp>
          <p:nvSpPr>
            <p:cNvPr id="11" name="字幕 2">
              <a:extLst>
                <a:ext uri="{FF2B5EF4-FFF2-40B4-BE49-F238E27FC236}">
                  <a16:creationId xmlns:a16="http://schemas.microsoft.com/office/drawing/2014/main" id="{D3781BA9-1AAF-2429-EF89-953352AF3789}"/>
                </a:ext>
              </a:extLst>
            </p:cNvPr>
            <p:cNvSpPr txBox="1">
              <a:spLocks/>
            </p:cNvSpPr>
            <p:nvPr/>
          </p:nvSpPr>
          <p:spPr>
            <a:xfrm>
              <a:off x="9260569" y="3590233"/>
              <a:ext cx="649004" cy="54589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kumimoji="1"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kumimoji="1"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ja-JP" altLang="en-US" sz="1400" dirty="0">
                  <a:latin typeface="UD デジタル 教科書体 NK-R" panose="02020400000000000000" pitchFamily="18" charset="-128"/>
                  <a:ea typeface="UD デジタル 教科書体 NK-R" panose="02020400000000000000" pitchFamily="18" charset="-128"/>
                </a:rPr>
                <a:t>ぜ</a:t>
              </a:r>
              <a:endParaRPr lang="en-US" altLang="ja-JP" sz="14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endParaRPr>
            </a:p>
          </p:txBody>
        </p:sp>
      </p:grpSp>
      <p:pic>
        <p:nvPicPr>
          <p:cNvPr id="12" name="姿勢4①">
            <a:hlinkClick r:id="" action="ppaction://media"/>
            <a:extLst>
              <a:ext uri="{FF2B5EF4-FFF2-40B4-BE49-F238E27FC236}">
                <a16:creationId xmlns:a16="http://schemas.microsoft.com/office/drawing/2014/main" id="{8616ED6C-78A8-590C-7349-A1AAFED609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22916" y="4886796"/>
            <a:ext cx="406400" cy="406400"/>
          </a:xfrm>
          <a:prstGeom prst="rect">
            <a:avLst/>
          </a:prstGeom>
        </p:spPr>
      </p:pic>
      <p:pic>
        <p:nvPicPr>
          <p:cNvPr id="13" name="姿勢4②">
            <a:hlinkClick r:id="" action="ppaction://media"/>
            <a:extLst>
              <a:ext uri="{FF2B5EF4-FFF2-40B4-BE49-F238E27FC236}">
                <a16:creationId xmlns:a16="http://schemas.microsoft.com/office/drawing/2014/main" id="{BCFFF19C-A1F2-C04B-D64E-1A1C06328A1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82400" y="5451223"/>
            <a:ext cx="406400" cy="406400"/>
          </a:xfrm>
          <a:prstGeom prst="rect">
            <a:avLst/>
          </a:prstGeom>
        </p:spPr>
      </p:pic>
      <p:pic>
        <p:nvPicPr>
          <p:cNvPr id="14" name="姿勢4③">
            <a:hlinkClick r:id="" action="ppaction://media"/>
            <a:extLst>
              <a:ext uri="{FF2B5EF4-FFF2-40B4-BE49-F238E27FC236}">
                <a16:creationId xmlns:a16="http://schemas.microsoft.com/office/drawing/2014/main" id="{228F2163-C6F6-A422-6E16-53778FF88DA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22916" y="61103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13000"/>
    </mc:Choice>
    <mc:Fallback xmlns="">
      <p:transition spd="slow" advClick="0" advTm="1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88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86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744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464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吹き出し: 円形 1">
            <a:extLst>
              <a:ext uri="{FF2B5EF4-FFF2-40B4-BE49-F238E27FC236}">
                <a16:creationId xmlns:a16="http://schemas.microsoft.com/office/drawing/2014/main" id="{61ADCF6D-64FC-23AD-76C0-FF29D59A0841}"/>
              </a:ext>
            </a:extLst>
          </p:cNvPr>
          <p:cNvSpPr/>
          <p:nvPr/>
        </p:nvSpPr>
        <p:spPr>
          <a:xfrm>
            <a:off x="1552575" y="981075"/>
            <a:ext cx="9386790" cy="4524375"/>
          </a:xfrm>
          <a:prstGeom prst="wedgeEllipseCallout">
            <a:avLst>
              <a:gd name="adj1" fmla="val -40011"/>
              <a:gd name="adj2" fmla="val 54711"/>
            </a:avLst>
          </a:prstGeom>
          <a:ln w="1905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3" name="タイトル 1"/>
          <p:cNvSpPr>
            <a:spLocks noGrp="1"/>
          </p:cNvSpPr>
          <p:nvPr>
            <p:ph type="title"/>
          </p:nvPr>
        </p:nvSpPr>
        <p:spPr>
          <a:xfrm>
            <a:off x="2415478" y="2766218"/>
            <a:ext cx="8333387" cy="1325563"/>
          </a:xfrm>
        </p:spPr>
        <p:txBody>
          <a:bodyPr>
            <a:noAutofit/>
          </a:bodyPr>
          <a:lstStyle/>
          <a:p>
            <a:r>
              <a:rPr kumimoji="1" lang="ja-JP" altLang="en-US" sz="9600" dirty="0"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やってみよう！！</a:t>
            </a:r>
          </a:p>
        </p:txBody>
      </p:sp>
      <p:pic>
        <p:nvPicPr>
          <p:cNvPr id="3" name="姿勢５">
            <a:hlinkClick r:id="" action="ppaction://media"/>
            <a:extLst>
              <a:ext uri="{FF2B5EF4-FFF2-40B4-BE49-F238E27FC236}">
                <a16:creationId xmlns:a16="http://schemas.microsoft.com/office/drawing/2014/main" id="{BC32A38A-8897-12EC-C537-1E081CE8DC2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57589" y="61342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2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8000"/>
    </mc:Choice>
    <mc:Fallback xmlns=""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44"/>
                            </p:stCondLst>
                            <p:childTnLst>
                              <p:par>
                                <p:cTn id="8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1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テキスト 1"/>
          <p:cNvSpPr txBox="1"/>
          <p:nvPr/>
        </p:nvSpPr>
        <p:spPr>
          <a:xfrm>
            <a:off x="1027061" y="319841"/>
            <a:ext cx="10204022" cy="14224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72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①</a:t>
            </a:r>
            <a:r>
              <a:rPr lang="en-US" altLang="ja-JP" sz="72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sz="7200" kern="10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いすに</a:t>
            </a:r>
            <a:r>
              <a:rPr lang="ja-JP" altLang="en-US" sz="7200" kern="10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深く</a:t>
            </a:r>
            <a:r>
              <a:rPr lang="ja-JP" sz="7200" kern="10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すわる</a:t>
            </a:r>
            <a:endParaRPr lang="ja-JP" sz="12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" name="Picture 2" descr="姿勢の良い椅子に座る男の子のイラスト">
            <a:extLst>
              <a:ext uri="{FF2B5EF4-FFF2-40B4-BE49-F238E27FC236}">
                <a16:creationId xmlns:a16="http://schemas.microsoft.com/office/drawing/2014/main" id="{06FD3CF1-BA2C-9608-AF7B-FB34E1057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7" r="8784" b="15111"/>
          <a:stretch>
            <a:fillRect/>
          </a:stretch>
        </p:blipFill>
        <p:spPr bwMode="auto">
          <a:xfrm>
            <a:off x="1849483" y="1311965"/>
            <a:ext cx="6762463" cy="5543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楕円 2">
            <a:extLst>
              <a:ext uri="{FF2B5EF4-FFF2-40B4-BE49-F238E27FC236}">
                <a16:creationId xmlns:a16="http://schemas.microsoft.com/office/drawing/2014/main" id="{0F9A4FB4-6BE4-B20F-1105-D5EC70A33CFF}"/>
              </a:ext>
            </a:extLst>
          </p:cNvPr>
          <p:cNvSpPr/>
          <p:nvPr/>
        </p:nvSpPr>
        <p:spPr>
          <a:xfrm>
            <a:off x="6307076" y="4361802"/>
            <a:ext cx="2304870" cy="2280298"/>
          </a:xfrm>
          <a:prstGeom prst="ellipse">
            <a:avLst/>
          </a:prstGeom>
          <a:noFill/>
          <a:ln w="146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14240189-01AC-D2CC-393E-D208D2BBAFF3}"/>
              </a:ext>
            </a:extLst>
          </p:cNvPr>
          <p:cNvSpPr txBox="1">
            <a:spLocks/>
          </p:cNvSpPr>
          <p:nvPr/>
        </p:nvSpPr>
        <p:spPr>
          <a:xfrm>
            <a:off x="6122504" y="106913"/>
            <a:ext cx="1470639" cy="4991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ふか</a:t>
            </a:r>
            <a:endParaRPr lang="en-US" altLang="ja-JP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4" name="姿勢6">
            <a:hlinkClick r:id="" action="ppaction://media"/>
            <a:extLst>
              <a:ext uri="{FF2B5EF4-FFF2-40B4-BE49-F238E27FC236}">
                <a16:creationId xmlns:a16="http://schemas.microsoft.com/office/drawing/2014/main" id="{849D8407-E4EE-0FC9-A66D-F4B86CD045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792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859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2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テキスト 6"/>
          <p:cNvSpPr txBox="1"/>
          <p:nvPr/>
        </p:nvSpPr>
        <p:spPr>
          <a:xfrm>
            <a:off x="406952" y="353402"/>
            <a:ext cx="11569148" cy="2548506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sz="72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②</a:t>
            </a:r>
            <a:r>
              <a:rPr lang="en-US" altLang="ja-JP" sz="72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sz="72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にぎりこぶし</a:t>
            </a:r>
            <a:r>
              <a:rPr lang="ja-JP" altLang="en-US" sz="72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sz="72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１つ分</a:t>
            </a:r>
            <a:r>
              <a:rPr lang="ja-JP" altLang="en-US" sz="72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あける</a:t>
            </a:r>
            <a:endParaRPr lang="ja-JP" sz="12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" name="Picture 2" descr="姿勢の良い椅子に座る男の子のイラスト">
            <a:extLst>
              <a:ext uri="{FF2B5EF4-FFF2-40B4-BE49-F238E27FC236}">
                <a16:creationId xmlns:a16="http://schemas.microsoft.com/office/drawing/2014/main" id="{5C7C19EA-79DF-E4B2-1D71-D0334A6EA9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" t="37802" r="8020" b="23602"/>
          <a:stretch>
            <a:fillRect/>
          </a:stretch>
        </p:blipFill>
        <p:spPr bwMode="auto">
          <a:xfrm>
            <a:off x="3084585" y="1630017"/>
            <a:ext cx="7236880" cy="522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じゃんけんのイラスト「グー」">
            <a:extLst>
              <a:ext uri="{FF2B5EF4-FFF2-40B4-BE49-F238E27FC236}">
                <a16:creationId xmlns:a16="http://schemas.microsoft.com/office/drawing/2014/main" id="{4BD0974C-291B-2DE1-0458-701CF7AE9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108372" y="3509929"/>
            <a:ext cx="1341299" cy="134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机と椅子のイラスト">
            <a:extLst>
              <a:ext uri="{FF2B5EF4-FFF2-40B4-BE49-F238E27FC236}">
                <a16:creationId xmlns:a16="http://schemas.microsoft.com/office/drawing/2014/main" id="{2593D8A9-4D23-4E99-A176-376204820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66" b="94141" l="34750" r="95000">
                        <a14:foregroundMark x1="45250" y1="94141" x2="45250" y2="89844"/>
                        <a14:foregroundMark x1="94000" y1="17188" x2="95000" y2="92578"/>
                        <a14:foregroundMark x1="34750" y1="18750" x2="38000" y2="1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7" r="22180" b="22535"/>
          <a:stretch/>
        </p:blipFill>
        <p:spPr bwMode="auto">
          <a:xfrm flipH="1">
            <a:off x="1870535" y="2988711"/>
            <a:ext cx="3415005" cy="427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6"/>
          <p:cNvSpPr txBox="1"/>
          <p:nvPr/>
        </p:nvSpPr>
        <p:spPr>
          <a:xfrm>
            <a:off x="8344099" y="62961"/>
            <a:ext cx="871883" cy="5278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ぶん</a:t>
            </a:r>
            <a:endParaRPr lang="ja-JP" sz="24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5" name="姿勢7">
            <a:hlinkClick r:id="" action="ppaction://media"/>
            <a:extLst>
              <a:ext uri="{FF2B5EF4-FFF2-40B4-BE49-F238E27FC236}">
                <a16:creationId xmlns:a16="http://schemas.microsoft.com/office/drawing/2014/main" id="{95EBAD64-16B7-91E1-D0D6-D06B3F06E9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32315" y="609819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テキスト 3"/>
          <p:cNvSpPr txBox="1"/>
          <p:nvPr/>
        </p:nvSpPr>
        <p:spPr>
          <a:xfrm>
            <a:off x="-897065" y="263935"/>
            <a:ext cx="13463905" cy="14224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72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③足をしっかり</a:t>
            </a:r>
            <a:r>
              <a:rPr lang="ja-JP" altLang="en-US" sz="7200" kern="100" dirty="0">
                <a:solidFill>
                  <a:srgbClr val="000000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ゆか</a:t>
            </a:r>
            <a:r>
              <a:rPr lang="ja-JP" sz="72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につける</a:t>
            </a:r>
            <a:endParaRPr lang="ja-JP" sz="12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2" name="Picture 2" descr="姿勢の良い椅子に座る男の子のイラスト">
            <a:extLst>
              <a:ext uri="{FF2B5EF4-FFF2-40B4-BE49-F238E27FC236}">
                <a16:creationId xmlns:a16="http://schemas.microsoft.com/office/drawing/2014/main" id="{8F6C6F1F-0233-7167-7406-535CC3725A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48" r="8784" b="3636"/>
          <a:stretch>
            <a:fillRect/>
          </a:stretch>
        </p:blipFill>
        <p:spPr bwMode="auto">
          <a:xfrm>
            <a:off x="2703059" y="1338471"/>
            <a:ext cx="6263659" cy="477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フローチャート: 処理 5"/>
          <p:cNvSpPr/>
          <p:nvPr/>
        </p:nvSpPr>
        <p:spPr>
          <a:xfrm>
            <a:off x="0" y="6013068"/>
            <a:ext cx="12192001" cy="825500"/>
          </a:xfrm>
          <a:prstGeom prst="flowChartProcess">
            <a:avLst/>
          </a:prstGeom>
          <a:blipFill>
            <a:blip r:embed="rId6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A5C261E5-C37E-1D57-7113-A31CA2B1134B}"/>
              </a:ext>
            </a:extLst>
          </p:cNvPr>
          <p:cNvSpPr/>
          <p:nvPr/>
        </p:nvSpPr>
        <p:spPr>
          <a:xfrm>
            <a:off x="3327270" y="4662334"/>
            <a:ext cx="1903445" cy="1847461"/>
          </a:xfrm>
          <a:prstGeom prst="ellipse">
            <a:avLst/>
          </a:prstGeom>
          <a:noFill/>
          <a:ln w="146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6"/>
          <p:cNvSpPr txBox="1"/>
          <p:nvPr/>
        </p:nvSpPr>
        <p:spPr>
          <a:xfrm>
            <a:off x="1522557" y="19432"/>
            <a:ext cx="871883" cy="52787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</a:pPr>
            <a:r>
              <a:rPr lang="ja-JP" altLang="en-US" sz="2400" kern="100" dirty="0"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あし</a:t>
            </a:r>
            <a:endParaRPr lang="ja-JP" sz="24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5" name="かみかみ８">
            <a:hlinkClick r:id="" action="ppaction://media"/>
            <a:extLst>
              <a:ext uri="{FF2B5EF4-FFF2-40B4-BE49-F238E27FC236}">
                <a16:creationId xmlns:a16="http://schemas.microsoft.com/office/drawing/2014/main" id="{B5BE0F9C-B89A-49F3-A7BF-E8830E004A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4977" y="60130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258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テキスト 5"/>
          <p:cNvSpPr txBox="1"/>
          <p:nvPr/>
        </p:nvSpPr>
        <p:spPr>
          <a:xfrm>
            <a:off x="-609448" y="292652"/>
            <a:ext cx="13463905" cy="1422400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ja-JP" sz="72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④</a:t>
            </a:r>
            <a:r>
              <a:rPr lang="en-US" altLang="ja-JP" sz="72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 </a:t>
            </a:r>
            <a:r>
              <a:rPr lang="ja-JP" sz="7200" kern="100" dirty="0">
                <a:solidFill>
                  <a:srgbClr val="000000"/>
                </a:solidFill>
                <a:effectLst/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  <a:cs typeface="Times New Roman" panose="02020603050405020304" pitchFamily="18" charset="0"/>
              </a:rPr>
              <a:t>せすじをぴんとのばす</a:t>
            </a:r>
            <a:endParaRPr lang="ja-JP" sz="1200" kern="100" dirty="0">
              <a:effectLst/>
              <a:latin typeface="UD デジタル 教科書体 NK-B" panose="02020700000000000000" pitchFamily="18" charset="-128"/>
              <a:ea typeface="UD デジタル 教科書体 NK-B" panose="02020700000000000000" pitchFamily="18" charset="-128"/>
              <a:cs typeface="Times New Roman" panose="02020603050405020304" pitchFamily="18" charset="0"/>
            </a:endParaRPr>
          </a:p>
        </p:txBody>
      </p:sp>
      <p:pic>
        <p:nvPicPr>
          <p:cNvPr id="3074" name="Picture 2" descr="姿勢の良い椅子に座る男の子のイラスト">
            <a:extLst>
              <a:ext uri="{FF2B5EF4-FFF2-40B4-BE49-F238E27FC236}">
                <a16:creationId xmlns:a16="http://schemas.microsoft.com/office/drawing/2014/main" id="{2EA429DE-EE85-AA7E-CB2C-C8E2F80FE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38" r="8784" b="15111"/>
          <a:stretch>
            <a:fillRect/>
          </a:stretch>
        </p:blipFill>
        <p:spPr bwMode="auto">
          <a:xfrm>
            <a:off x="4105265" y="1484243"/>
            <a:ext cx="6127872" cy="537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机と椅子のイラスト">
            <a:extLst>
              <a:ext uri="{FF2B5EF4-FFF2-40B4-BE49-F238E27FC236}">
                <a16:creationId xmlns:a16="http://schemas.microsoft.com/office/drawing/2014/main" id="{88E035A5-AEE2-F1F8-993B-A245ED3017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66" b="94141" l="34750" r="95000">
                        <a14:foregroundMark x1="45250" y1="94141" x2="45250" y2="89844"/>
                        <a14:foregroundMark x1="94000" y1="17188" x2="95000" y2="92578"/>
                        <a14:foregroundMark x1="34750" y1="18750" x2="38000" y2="16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7" r="22180" b="22535"/>
          <a:stretch/>
        </p:blipFill>
        <p:spPr bwMode="auto">
          <a:xfrm flipH="1">
            <a:off x="2277849" y="2657911"/>
            <a:ext cx="3415005" cy="427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漫符「キラキラ」">
            <a:extLst>
              <a:ext uri="{FF2B5EF4-FFF2-40B4-BE49-F238E27FC236}">
                <a16:creationId xmlns:a16="http://schemas.microsoft.com/office/drawing/2014/main" id="{C16EEA19-534D-DC48-32F6-B39F011AA6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0" t="33333" r="67346"/>
          <a:stretch/>
        </p:blipFill>
        <p:spPr bwMode="auto">
          <a:xfrm rot="1212697">
            <a:off x="8811797" y="1805038"/>
            <a:ext cx="784856" cy="148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6" descr="漫符「キラキラ」">
            <a:extLst>
              <a:ext uri="{FF2B5EF4-FFF2-40B4-BE49-F238E27FC236}">
                <a16:creationId xmlns:a16="http://schemas.microsoft.com/office/drawing/2014/main" id="{BBE45015-C470-4F7D-521A-2E29A2E203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0" t="33333" r="67346"/>
          <a:stretch/>
        </p:blipFill>
        <p:spPr bwMode="auto">
          <a:xfrm rot="2472179">
            <a:off x="9583720" y="2067544"/>
            <a:ext cx="744498" cy="14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漫符「キラキラ」">
            <a:extLst>
              <a:ext uri="{FF2B5EF4-FFF2-40B4-BE49-F238E27FC236}">
                <a16:creationId xmlns:a16="http://schemas.microsoft.com/office/drawing/2014/main" id="{BBB1A25C-7E78-5475-42E7-B9E74E03C8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0" t="33333" r="67346"/>
          <a:stretch/>
        </p:blipFill>
        <p:spPr bwMode="auto">
          <a:xfrm rot="1212697">
            <a:off x="9336959" y="2987371"/>
            <a:ext cx="872494" cy="1646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漫符「キラキラ」">
            <a:extLst>
              <a:ext uri="{FF2B5EF4-FFF2-40B4-BE49-F238E27FC236}">
                <a16:creationId xmlns:a16="http://schemas.microsoft.com/office/drawing/2014/main" id="{AC4E3388-E727-DBCE-763D-96374D5FDD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0" t="33333" r="67346"/>
          <a:stretch/>
        </p:blipFill>
        <p:spPr bwMode="auto">
          <a:xfrm rot="1905694">
            <a:off x="9933714" y="3669776"/>
            <a:ext cx="660623" cy="147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漫符「キラキラ」">
            <a:extLst>
              <a:ext uri="{FF2B5EF4-FFF2-40B4-BE49-F238E27FC236}">
                <a16:creationId xmlns:a16="http://schemas.microsoft.com/office/drawing/2014/main" id="{4289E10A-1A82-B45E-9B4B-950AF9DCC7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80" t="33333" r="67346"/>
          <a:stretch/>
        </p:blipFill>
        <p:spPr bwMode="auto">
          <a:xfrm rot="987357">
            <a:off x="9635554" y="4472658"/>
            <a:ext cx="660623" cy="147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直角三角形 5"/>
          <p:cNvSpPr/>
          <p:nvPr/>
        </p:nvSpPr>
        <p:spPr>
          <a:xfrm flipH="1">
            <a:off x="6456033" y="2545468"/>
            <a:ext cx="2206245" cy="3149549"/>
          </a:xfrm>
          <a:prstGeom prst="rtTriangl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姿勢９">
            <a:hlinkClick r:id="" action="ppaction://media"/>
            <a:extLst>
              <a:ext uri="{FF2B5EF4-FFF2-40B4-BE49-F238E27FC236}">
                <a16:creationId xmlns:a16="http://schemas.microsoft.com/office/drawing/2014/main" id="{6688B0FC-FCF0-74C4-276B-C5687019C5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37243" y="60779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2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25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75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TM10001106[[fn=バッジ]]</Template>
  <TotalTime>516</TotalTime>
  <Words>495</Words>
  <Application>Microsoft Office PowerPoint</Application>
  <PresentationFormat>ワイド画面</PresentationFormat>
  <Paragraphs>81</Paragraphs>
  <Slides>10</Slides>
  <Notes>10</Notes>
  <HiddenSlides>0</HiddenSlides>
  <MMClips>15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10</vt:i4>
      </vt:variant>
    </vt:vector>
  </HeadingPairs>
  <TitlesOfParts>
    <vt:vector size="17" baseType="lpstr">
      <vt:lpstr>HGS創英角ｺﾞｼｯｸUB</vt:lpstr>
      <vt:lpstr>UD デジタル 教科書体 NK-B</vt:lpstr>
      <vt:lpstr>UD デジタル 教科書体 NK-R</vt:lpstr>
      <vt:lpstr>游ゴシック</vt:lpstr>
      <vt:lpstr>游ゴシック Light</vt:lpstr>
      <vt:lpstr>Arial</vt:lpstr>
      <vt:lpstr>Office テーマ</vt:lpstr>
      <vt:lpstr>姿勢をよくして食べよう</vt:lpstr>
      <vt:lpstr>まずは… 食べる 姿勢 はどうかな？</vt:lpstr>
      <vt:lpstr>PowerPoint プレゼンテーション</vt:lpstr>
      <vt:lpstr>PowerPoint プレゼンテーション</vt:lpstr>
      <vt:lpstr>やってみよう！！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丸山　宏美</dc:creator>
  <cp:lastModifiedBy>guest-01</cp:lastModifiedBy>
  <cp:revision>47</cp:revision>
  <dcterms:created xsi:type="dcterms:W3CDTF">2020-06-04T06:15:14Z</dcterms:created>
  <dcterms:modified xsi:type="dcterms:W3CDTF">2025-10-21T06:50:40Z</dcterms:modified>
</cp:coreProperties>
</file>